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8"/>
  </p:notesMasterIdLst>
  <p:sldIdLst>
    <p:sldId id="256" r:id="rId2"/>
    <p:sldId id="257" r:id="rId3"/>
    <p:sldId id="258" r:id="rId4"/>
    <p:sldId id="259" r:id="rId5"/>
    <p:sldId id="260" r:id="rId6"/>
    <p:sldId id="261" r:id="rId7"/>
  </p:sldIdLst>
  <p:sldSz cx="9144000" cy="5143500" type="screen16x9"/>
  <p:notesSz cx="6858000" cy="9144000"/>
  <p:embeddedFontLst>
    <p:embeddedFont>
      <p:font typeface="Lato" panose="020F0502020204030203" pitchFamily="34" charset="0"/>
      <p:regular r:id="rId9"/>
      <p:bold r:id="rId10"/>
      <p:italic r:id="rId11"/>
      <p:boldItalic r:id="rId12"/>
    </p:embeddedFont>
    <p:embeddedFont>
      <p:font typeface="Raleway" pitchFamily="2"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F7E973-3FA1-C9F3-1554-ED83F1E541AB}" v="253" dt="2022-08-06T19:19:12.734"/>
    <p1510:client id="{3B99BE4A-0BDD-E314-CB6B-7815390C0725}" v="1" dt="2022-08-06T22:21:01.835"/>
    <p1510:client id="{4C3C0998-086F-4EBD-971D-E0F6DEB78C95}" v="188" dt="2022-08-06T22:04:15.973"/>
    <p1510:client id="{827A91F3-F237-2808-3BD0-DB7944D8A488}" v="8" dt="2022-08-06T21:51:56.803"/>
    <p1510:client id="{ADC2ACE1-86CC-3D49-9234-6BDEA6ED94CA}" v="2" dt="2022-08-06T19:59:13.201"/>
    <p1510:client id="{C5BA8C0C-0C92-3785-D41D-1BDC8CFBCE82}" v="454" dt="2022-08-06T22:02:53.706"/>
    <p1510:client id="{DF79A9F0-E7DF-4336-9663-166A2462D16F}" v="7" dt="2022-08-06T22:19:32.3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media/image2.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43027ba4c7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43027ba4c7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rgbClr val="595959"/>
              </a:solidFill>
              <a:latin typeface="Lato"/>
              <a:ea typeface="Lato"/>
              <a:cs typeface="Lato"/>
              <a:sym typeface="Lato"/>
            </a:endParaRPr>
          </a:p>
          <a:p>
            <a:pPr marL="0" lvl="0" indent="0" algn="l" rtl="0">
              <a:spcBef>
                <a:spcPts val="0"/>
              </a:spcBef>
              <a:spcAft>
                <a:spcPts val="0"/>
              </a:spcAft>
              <a:buNone/>
            </a:pPr>
            <a:endParaRPr sz="1600">
              <a:solidFill>
                <a:srgbClr val="595959"/>
              </a:solidFill>
              <a:latin typeface="Lato"/>
              <a:ea typeface="Lato"/>
              <a:cs typeface="Lato"/>
              <a:sym typeface="Lato"/>
            </a:endParaRPr>
          </a:p>
          <a:p>
            <a:pPr marL="0" lvl="0" indent="0" algn="l" rtl="0">
              <a:spcBef>
                <a:spcPts val="0"/>
              </a:spcBef>
              <a:spcAft>
                <a:spcPts val="0"/>
              </a:spcAft>
              <a:buNone/>
            </a:pPr>
            <a:endParaRPr sz="1600">
              <a:solidFill>
                <a:srgbClr val="595959"/>
              </a:solidFill>
              <a:latin typeface="Lato"/>
              <a:ea typeface="Lato"/>
              <a:cs typeface="Lato"/>
              <a:sym typeface="Lato"/>
            </a:endParaRPr>
          </a:p>
          <a:p>
            <a:pPr marL="0" lvl="0" indent="0" algn="l" rtl="0">
              <a:spcBef>
                <a:spcPts val="0"/>
              </a:spcBef>
              <a:spcAft>
                <a:spcPts val="0"/>
              </a:spcAft>
              <a:buNone/>
            </a:pPr>
            <a:endParaRPr sz="1600">
              <a:solidFill>
                <a:srgbClr val="595959"/>
              </a:solidFill>
              <a:latin typeface="Lato"/>
              <a:ea typeface="Lato"/>
              <a:cs typeface="Lato"/>
              <a:sym typeface="La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425871152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425871152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425871152d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425871152d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425871152d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425871152d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425871152d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425871152d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425871152d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425871152d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54"/>
        <p:cNvGrpSpPr/>
        <p:nvPr/>
      </p:nvGrpSpPr>
      <p:grpSpPr>
        <a:xfrm>
          <a:off x="0" y="0"/>
          <a:ext cx="0" cy="0"/>
          <a:chOff x="0" y="0"/>
          <a:chExt cx="0" cy="0"/>
        </a:xfrm>
      </p:grpSpPr>
      <p:sp>
        <p:nvSpPr>
          <p:cNvPr id="55" name="Google Shape;55;p14"/>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14"/>
          <p:cNvGrpSpPr/>
          <p:nvPr/>
        </p:nvGrpSpPr>
        <p:grpSpPr>
          <a:xfrm>
            <a:off x="830392" y="1191256"/>
            <a:ext cx="745763" cy="45826"/>
            <a:chOff x="4580561" y="2589004"/>
            <a:chExt cx="1064464" cy="25200"/>
          </a:xfrm>
        </p:grpSpPr>
        <p:sp>
          <p:nvSpPr>
            <p:cNvPr id="57" name="Google Shape;57;p1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14"/>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60" name="Google Shape;60;p14"/>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61" name="Google Shape;6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18"/>
        <p:cNvGrpSpPr/>
        <p:nvPr/>
      </p:nvGrpSpPr>
      <p:grpSpPr>
        <a:xfrm>
          <a:off x="0" y="0"/>
          <a:ext cx="0" cy="0"/>
          <a:chOff x="0" y="0"/>
          <a:chExt cx="0" cy="0"/>
        </a:xfrm>
      </p:grpSpPr>
      <p:grpSp>
        <p:nvGrpSpPr>
          <p:cNvPr id="119" name="Google Shape;119;p23"/>
          <p:cNvGrpSpPr/>
          <p:nvPr/>
        </p:nvGrpSpPr>
        <p:grpSpPr>
          <a:xfrm>
            <a:off x="830392" y="4169130"/>
            <a:ext cx="745763" cy="45826"/>
            <a:chOff x="4580561" y="2589004"/>
            <a:chExt cx="1064464" cy="25200"/>
          </a:xfrm>
        </p:grpSpPr>
        <p:sp>
          <p:nvSpPr>
            <p:cNvPr id="120" name="Google Shape;120;p2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23"/>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23" name="Google Shape;123;p23"/>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0"/>
              </a:spcBef>
              <a:spcAft>
                <a:spcPts val="0"/>
              </a:spcAft>
              <a:buClr>
                <a:schemeClr val="lt1"/>
              </a:buClr>
              <a:buSzPts val="1100"/>
              <a:buChar char="○"/>
              <a:defRPr>
                <a:solidFill>
                  <a:schemeClr val="lt1"/>
                </a:solidFill>
              </a:defRPr>
            </a:lvl2pPr>
            <a:lvl3pPr marL="1371600" lvl="2" indent="-298450" rtl="0">
              <a:spcBef>
                <a:spcPts val="0"/>
              </a:spcBef>
              <a:spcAft>
                <a:spcPts val="0"/>
              </a:spcAft>
              <a:buClr>
                <a:schemeClr val="lt1"/>
              </a:buClr>
              <a:buSzPts val="1100"/>
              <a:buChar char="■"/>
              <a:defRPr>
                <a:solidFill>
                  <a:schemeClr val="lt1"/>
                </a:solidFill>
              </a:defRPr>
            </a:lvl3pPr>
            <a:lvl4pPr marL="1828800" lvl="3" indent="-298450" rtl="0">
              <a:spcBef>
                <a:spcPts val="0"/>
              </a:spcBef>
              <a:spcAft>
                <a:spcPts val="0"/>
              </a:spcAft>
              <a:buClr>
                <a:schemeClr val="lt1"/>
              </a:buClr>
              <a:buSzPts val="1100"/>
              <a:buChar char="●"/>
              <a:defRPr>
                <a:solidFill>
                  <a:schemeClr val="lt1"/>
                </a:solidFill>
              </a:defRPr>
            </a:lvl4pPr>
            <a:lvl5pPr marL="2286000" lvl="4" indent="-298450" rtl="0">
              <a:spcBef>
                <a:spcPts val="0"/>
              </a:spcBef>
              <a:spcAft>
                <a:spcPts val="0"/>
              </a:spcAft>
              <a:buClr>
                <a:schemeClr val="lt1"/>
              </a:buClr>
              <a:buSzPts val="1100"/>
              <a:buChar char="○"/>
              <a:defRPr>
                <a:solidFill>
                  <a:schemeClr val="lt1"/>
                </a:solidFill>
              </a:defRPr>
            </a:lvl5pPr>
            <a:lvl6pPr marL="2743200" lvl="5" indent="-298450" rtl="0">
              <a:spcBef>
                <a:spcPts val="0"/>
              </a:spcBef>
              <a:spcAft>
                <a:spcPts val="0"/>
              </a:spcAft>
              <a:buClr>
                <a:schemeClr val="lt1"/>
              </a:buClr>
              <a:buSzPts val="1100"/>
              <a:buChar char="■"/>
              <a:defRPr>
                <a:solidFill>
                  <a:schemeClr val="lt1"/>
                </a:solidFill>
              </a:defRPr>
            </a:lvl6pPr>
            <a:lvl7pPr marL="3200400" lvl="6" indent="-298450" rtl="0">
              <a:spcBef>
                <a:spcPts val="0"/>
              </a:spcBef>
              <a:spcAft>
                <a:spcPts val="0"/>
              </a:spcAft>
              <a:buClr>
                <a:schemeClr val="lt1"/>
              </a:buClr>
              <a:buSzPts val="1100"/>
              <a:buChar char="●"/>
              <a:defRPr>
                <a:solidFill>
                  <a:schemeClr val="lt1"/>
                </a:solidFill>
              </a:defRPr>
            </a:lvl7pPr>
            <a:lvl8pPr marL="3657600" lvl="7" indent="-298450" rtl="0">
              <a:spcBef>
                <a:spcPts val="0"/>
              </a:spcBef>
              <a:spcAft>
                <a:spcPts val="0"/>
              </a:spcAft>
              <a:buClr>
                <a:schemeClr val="lt1"/>
              </a:buClr>
              <a:buSzPts val="1100"/>
              <a:buChar char="○"/>
              <a:defRPr>
                <a:solidFill>
                  <a:schemeClr val="lt1"/>
                </a:solidFill>
              </a:defRPr>
            </a:lvl8pPr>
            <a:lvl9pPr marL="4114800" lvl="8" indent="-298450" rtl="0">
              <a:spcBef>
                <a:spcPts val="0"/>
              </a:spcBef>
              <a:spcAft>
                <a:spcPts val="0"/>
              </a:spcAft>
              <a:buClr>
                <a:schemeClr val="lt1"/>
              </a:buClr>
              <a:buSzPts val="1100"/>
              <a:buChar char="■"/>
              <a:defRPr>
                <a:solidFill>
                  <a:schemeClr val="lt1"/>
                </a:solidFill>
              </a:defRPr>
            </a:lvl9pPr>
          </a:lstStyle>
          <a:p>
            <a:endParaRPr/>
          </a:p>
        </p:txBody>
      </p:sp>
      <p:sp>
        <p:nvSpPr>
          <p:cNvPr id="124" name="Google Shape;124;p2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5"/>
        <p:cNvGrpSpPr/>
        <p:nvPr/>
      </p:nvGrpSpPr>
      <p:grpSpPr>
        <a:xfrm>
          <a:off x="0" y="0"/>
          <a:ext cx="0" cy="0"/>
          <a:chOff x="0" y="0"/>
          <a:chExt cx="0" cy="0"/>
        </a:xfrm>
      </p:grpSpPr>
      <p:sp>
        <p:nvSpPr>
          <p:cNvPr id="126" name="Google Shape;126;p2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62"/>
        <p:cNvGrpSpPr/>
        <p:nvPr/>
      </p:nvGrpSpPr>
      <p:grpSpPr>
        <a:xfrm>
          <a:off x="0" y="0"/>
          <a:ext cx="0" cy="0"/>
          <a:chOff x="0" y="0"/>
          <a:chExt cx="0" cy="0"/>
        </a:xfrm>
      </p:grpSpPr>
      <p:grpSp>
        <p:nvGrpSpPr>
          <p:cNvPr id="63" name="Google Shape;63;p15"/>
          <p:cNvGrpSpPr/>
          <p:nvPr/>
        </p:nvGrpSpPr>
        <p:grpSpPr>
          <a:xfrm>
            <a:off x="830392" y="1191256"/>
            <a:ext cx="745763" cy="45826"/>
            <a:chOff x="4580561" y="2589004"/>
            <a:chExt cx="1064464" cy="25200"/>
          </a:xfrm>
        </p:grpSpPr>
        <p:sp>
          <p:nvSpPr>
            <p:cNvPr id="64" name="Google Shape;6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15"/>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7" name="Google Shape;67;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8"/>
        <p:cNvGrpSpPr/>
        <p:nvPr/>
      </p:nvGrpSpPr>
      <p:grpSpPr>
        <a:xfrm>
          <a:off x="0" y="0"/>
          <a:ext cx="0" cy="0"/>
          <a:chOff x="0" y="0"/>
          <a:chExt cx="0" cy="0"/>
        </a:xfrm>
      </p:grpSpPr>
      <p:sp>
        <p:nvSpPr>
          <p:cNvPr id="69" name="Google Shape;69;p1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16"/>
          <p:cNvGrpSpPr/>
          <p:nvPr/>
        </p:nvGrpSpPr>
        <p:grpSpPr>
          <a:xfrm>
            <a:off x="830392" y="1191256"/>
            <a:ext cx="745763" cy="45826"/>
            <a:chOff x="4580561" y="2589004"/>
            <a:chExt cx="1064464" cy="25200"/>
          </a:xfrm>
        </p:grpSpPr>
        <p:sp>
          <p:nvSpPr>
            <p:cNvPr id="71" name="Google Shape;71;p1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74" name="Google Shape;74;p1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75" name="Google Shape;75;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6"/>
        <p:cNvGrpSpPr/>
        <p:nvPr/>
      </p:nvGrpSpPr>
      <p:grpSpPr>
        <a:xfrm>
          <a:off x="0" y="0"/>
          <a:ext cx="0" cy="0"/>
          <a:chOff x="0" y="0"/>
          <a:chExt cx="0" cy="0"/>
        </a:xfrm>
      </p:grpSpPr>
      <p:sp>
        <p:nvSpPr>
          <p:cNvPr id="77" name="Google Shape;77;p1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17"/>
          <p:cNvGrpSpPr/>
          <p:nvPr/>
        </p:nvGrpSpPr>
        <p:grpSpPr>
          <a:xfrm>
            <a:off x="830392" y="1191256"/>
            <a:ext cx="745763" cy="45826"/>
            <a:chOff x="4580561" y="2589004"/>
            <a:chExt cx="1064464" cy="25200"/>
          </a:xfrm>
        </p:grpSpPr>
        <p:sp>
          <p:nvSpPr>
            <p:cNvPr id="79" name="Google Shape;79;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1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82" name="Google Shape;82;p17"/>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83" name="Google Shape;83;p17"/>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84" name="Google Shape;84;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5"/>
        <p:cNvGrpSpPr/>
        <p:nvPr/>
      </p:nvGrpSpPr>
      <p:grpSpPr>
        <a:xfrm>
          <a:off x="0" y="0"/>
          <a:ext cx="0" cy="0"/>
          <a:chOff x="0" y="0"/>
          <a:chExt cx="0" cy="0"/>
        </a:xfrm>
      </p:grpSpPr>
      <p:sp>
        <p:nvSpPr>
          <p:cNvPr id="86" name="Google Shape;86;p1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87;p18"/>
          <p:cNvGrpSpPr/>
          <p:nvPr/>
        </p:nvGrpSpPr>
        <p:grpSpPr>
          <a:xfrm>
            <a:off x="830392" y="1191256"/>
            <a:ext cx="745763" cy="45826"/>
            <a:chOff x="4580561" y="2589004"/>
            <a:chExt cx="1064464" cy="25200"/>
          </a:xfrm>
        </p:grpSpPr>
        <p:sp>
          <p:nvSpPr>
            <p:cNvPr id="88" name="Google Shape;88;p1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1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91" name="Google Shape;91;p1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2"/>
        <p:cNvGrpSpPr/>
        <p:nvPr/>
      </p:nvGrpSpPr>
      <p:grpSpPr>
        <a:xfrm>
          <a:off x="0" y="0"/>
          <a:ext cx="0" cy="0"/>
          <a:chOff x="0" y="0"/>
          <a:chExt cx="0" cy="0"/>
        </a:xfrm>
      </p:grpSpPr>
      <p:sp>
        <p:nvSpPr>
          <p:cNvPr id="93" name="Google Shape;93;p1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19"/>
          <p:cNvGrpSpPr/>
          <p:nvPr/>
        </p:nvGrpSpPr>
        <p:grpSpPr>
          <a:xfrm>
            <a:off x="830392" y="1191256"/>
            <a:ext cx="745763" cy="45826"/>
            <a:chOff x="4580561" y="2589004"/>
            <a:chExt cx="1064464" cy="25200"/>
          </a:xfrm>
        </p:grpSpPr>
        <p:sp>
          <p:nvSpPr>
            <p:cNvPr id="95" name="Google Shape;95;p1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1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98" name="Google Shape;98;p1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99" name="Google Shape;99;p1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0"/>
        <p:cNvGrpSpPr/>
        <p:nvPr/>
      </p:nvGrpSpPr>
      <p:grpSpPr>
        <a:xfrm>
          <a:off x="0" y="0"/>
          <a:ext cx="0" cy="0"/>
          <a:chOff x="0" y="0"/>
          <a:chExt cx="0" cy="0"/>
        </a:xfrm>
      </p:grpSpPr>
      <p:grpSp>
        <p:nvGrpSpPr>
          <p:cNvPr id="101" name="Google Shape;101;p20"/>
          <p:cNvGrpSpPr/>
          <p:nvPr/>
        </p:nvGrpSpPr>
        <p:grpSpPr>
          <a:xfrm>
            <a:off x="830392" y="4169130"/>
            <a:ext cx="745763" cy="45826"/>
            <a:chOff x="4580561" y="2589004"/>
            <a:chExt cx="1064464" cy="25200"/>
          </a:xfrm>
        </p:grpSpPr>
        <p:sp>
          <p:nvSpPr>
            <p:cNvPr id="102" name="Google Shape;102;p2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20"/>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05" name="Google Shape;105;p2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6"/>
        <p:cNvGrpSpPr/>
        <p:nvPr/>
      </p:nvGrpSpPr>
      <p:grpSpPr>
        <a:xfrm>
          <a:off x="0" y="0"/>
          <a:ext cx="0" cy="0"/>
          <a:chOff x="0" y="0"/>
          <a:chExt cx="0" cy="0"/>
        </a:xfrm>
      </p:grpSpPr>
      <p:sp>
        <p:nvSpPr>
          <p:cNvPr id="107" name="Google Shape;107;p2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 name="Google Shape;108;p21"/>
          <p:cNvGrpSpPr/>
          <p:nvPr/>
        </p:nvGrpSpPr>
        <p:grpSpPr>
          <a:xfrm>
            <a:off x="830392" y="1191256"/>
            <a:ext cx="745763" cy="45826"/>
            <a:chOff x="4580561" y="2589004"/>
            <a:chExt cx="1064464" cy="25200"/>
          </a:xfrm>
        </p:grpSpPr>
        <p:sp>
          <p:nvSpPr>
            <p:cNvPr id="109" name="Google Shape;109;p2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2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112" name="Google Shape;112;p2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13" name="Google Shape;113;p2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14" name="Google Shape;114;p2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5"/>
        <p:cNvGrpSpPr/>
        <p:nvPr/>
      </p:nvGrpSpPr>
      <p:grpSpPr>
        <a:xfrm>
          <a:off x="0" y="0"/>
          <a:ext cx="0" cy="0"/>
          <a:chOff x="0" y="0"/>
          <a:chExt cx="0" cy="0"/>
        </a:xfrm>
      </p:grpSpPr>
      <p:sp>
        <p:nvSpPr>
          <p:cNvPr id="116" name="Google Shape;116;p22"/>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300"/>
              <a:buNone/>
              <a:defRPr/>
            </a:lvl1pPr>
          </a:lstStyle>
          <a:p>
            <a:endParaRPr/>
          </a:p>
        </p:txBody>
      </p:sp>
      <p:sp>
        <p:nvSpPr>
          <p:cNvPr id="117" name="Google Shape;117;p2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53" name="Google Shape;53;p1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ctrTitle"/>
          </p:nvPr>
        </p:nvSpPr>
        <p:spPr>
          <a:xfrm>
            <a:off x="727950" y="1685875"/>
            <a:ext cx="7879500" cy="1575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Penn Insurance Company</a:t>
            </a:r>
            <a:endParaRPr/>
          </a:p>
          <a:p>
            <a:pPr marL="0" lvl="0" indent="0" algn="l" rtl="0">
              <a:spcBef>
                <a:spcPts val="0"/>
              </a:spcBef>
              <a:spcAft>
                <a:spcPts val="0"/>
              </a:spcAft>
              <a:buNone/>
            </a:pPr>
            <a:endParaRPr/>
          </a:p>
        </p:txBody>
      </p:sp>
      <p:sp>
        <p:nvSpPr>
          <p:cNvPr id="132" name="Google Shape;132;p25"/>
          <p:cNvSpPr txBox="1">
            <a:spLocks noGrp="1"/>
          </p:cNvSpPr>
          <p:nvPr>
            <p:ph type="subTitle" idx="1"/>
          </p:nvPr>
        </p:nvSpPr>
        <p:spPr>
          <a:xfrm>
            <a:off x="727950" y="3261175"/>
            <a:ext cx="7688100" cy="1388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BAN 888 Capstone Project - Part 3</a:t>
            </a:r>
            <a:endParaRPr/>
          </a:p>
          <a:p>
            <a:pPr marL="0" lvl="0" indent="0" algn="l" rtl="0">
              <a:spcBef>
                <a:spcPts val="0"/>
              </a:spcBef>
              <a:spcAft>
                <a:spcPts val="0"/>
              </a:spcAft>
              <a:buNone/>
            </a:pPr>
            <a:r>
              <a:rPr lang="en-GB"/>
              <a:t>Aashay Rughani, Darshana Kathavate, Raktim Dutta, Saransh Gandhe, Sushma Devi Pasumarthi </a:t>
            </a:r>
            <a:endParaRPr/>
          </a:p>
          <a:p>
            <a:pPr marL="0" lvl="0" indent="0" algn="l" rtl="0">
              <a:spcBef>
                <a:spcPts val="0"/>
              </a:spcBef>
              <a:spcAft>
                <a:spcPts val="0"/>
              </a:spcAft>
              <a:buNone/>
            </a:pPr>
            <a:r>
              <a:rPr lang="en-GB"/>
              <a:t> </a:t>
            </a:r>
            <a:endParaRPr/>
          </a:p>
        </p:txBody>
      </p:sp>
      <p:pic>
        <p:nvPicPr>
          <p:cNvPr id="3" name="Recorded Sound">
            <a:hlinkClick r:id="" action="ppaction://media"/>
            <a:extLst>
              <a:ext uri="{FF2B5EF4-FFF2-40B4-BE49-F238E27FC236}">
                <a16:creationId xmlns:a16="http://schemas.microsoft.com/office/drawing/2014/main" id="{AE9A9463-2329-AA0A-45AD-EC220F8A96C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805571" y="4771196"/>
            <a:ext cx="277470" cy="27747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117"/>
    </mc:Choice>
    <mc:Fallback xmlns="">
      <p:transition spd="slow" advTm="141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39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Business Problem</a:t>
            </a:r>
            <a:endParaRPr/>
          </a:p>
        </p:txBody>
      </p:sp>
      <p:sp>
        <p:nvSpPr>
          <p:cNvPr id="138" name="Google Shape;138;p2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285750" lvl="0" indent="-285750" algn="l" rtl="0">
              <a:spcBef>
                <a:spcPts val="0"/>
              </a:spcBef>
              <a:spcAft>
                <a:spcPts val="1200"/>
              </a:spcAft>
              <a:buFont typeface="Arial" panose="020B0604020202020204" pitchFamily="34" charset="0"/>
              <a:buChar char="•"/>
            </a:pPr>
            <a:r>
              <a:rPr lang="en-US"/>
              <a:t>Manually setting an insurance premium is a time consuming and expensive process</a:t>
            </a:r>
          </a:p>
          <a:p>
            <a:pPr marL="285750" lvl="0" indent="-285750" algn="l" rtl="0">
              <a:spcBef>
                <a:spcPts val="0"/>
              </a:spcBef>
              <a:spcAft>
                <a:spcPts val="1200"/>
              </a:spcAft>
              <a:buFont typeface="Arial" panose="020B0604020202020204" pitchFamily="34" charset="0"/>
              <a:buChar char="•"/>
            </a:pPr>
            <a:r>
              <a:rPr lang="en-US"/>
              <a:t>There is a huge risk of undercharging or overcharging a customer compared to competitors</a:t>
            </a:r>
          </a:p>
          <a:p>
            <a:pPr marL="285750" lvl="0" indent="-285750" algn="l" rtl="0">
              <a:spcBef>
                <a:spcPts val="0"/>
              </a:spcBef>
              <a:spcAft>
                <a:spcPts val="1200"/>
              </a:spcAft>
              <a:buFont typeface="Arial" panose="020B0604020202020204" pitchFamily="34" charset="0"/>
              <a:buChar char="•"/>
            </a:pPr>
            <a:r>
              <a:rPr lang="en-US"/>
              <a:t>We need an objective system to set insurance premiums</a:t>
            </a:r>
          </a:p>
          <a:p>
            <a:pPr marL="285750" lvl="0" indent="-285750" algn="l" rtl="0">
              <a:spcBef>
                <a:spcPts val="0"/>
              </a:spcBef>
              <a:spcAft>
                <a:spcPts val="1200"/>
              </a:spcAft>
              <a:buFont typeface="Arial" panose="020B0604020202020204" pitchFamily="34" charset="0"/>
              <a:buChar char="•"/>
            </a:pPr>
            <a:endParaRPr/>
          </a:p>
        </p:txBody>
      </p:sp>
      <p:pic>
        <p:nvPicPr>
          <p:cNvPr id="3" name="Recorded Sound">
            <a:hlinkClick r:id="" action="ppaction://media"/>
            <a:extLst>
              <a:ext uri="{FF2B5EF4-FFF2-40B4-BE49-F238E27FC236}">
                <a16:creationId xmlns:a16="http://schemas.microsoft.com/office/drawing/2014/main" id="{402AAD07-4900-1A82-1FB5-3C6BC47A68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823960" y="4768702"/>
            <a:ext cx="320040" cy="3200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8204"/>
    </mc:Choice>
    <mc:Fallback xmlns="">
      <p:transition spd="slow" advTm="482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6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Data Exploratory Analysis</a:t>
            </a:r>
            <a:endParaRPr dirty="0"/>
          </a:p>
        </p:txBody>
      </p:sp>
      <p:sp>
        <p:nvSpPr>
          <p:cNvPr id="144" name="Google Shape;144;p27"/>
          <p:cNvSpPr txBox="1">
            <a:spLocks noGrp="1"/>
          </p:cNvSpPr>
          <p:nvPr>
            <p:ph type="body" idx="1"/>
          </p:nvPr>
        </p:nvSpPr>
        <p:spPr>
          <a:xfrm>
            <a:off x="729450" y="2159101"/>
            <a:ext cx="7688700" cy="2261100"/>
          </a:xfrm>
          <a:prstGeom prst="rect">
            <a:avLst/>
          </a:prstGeom>
        </p:spPr>
        <p:txBody>
          <a:bodyPr spcFirstLastPara="1" wrap="square" lIns="91425" tIns="91425" rIns="91425" bIns="91425" anchor="t" anchorCtr="0">
            <a:normAutofit/>
          </a:bodyPr>
          <a:lstStyle/>
          <a:p>
            <a:pPr marL="285750" indent="-285750">
              <a:spcAft>
                <a:spcPts val="1200"/>
              </a:spcAft>
            </a:pPr>
            <a:r>
              <a:rPr lang="en-US" sz="1400">
                <a:solidFill>
                  <a:srgbClr val="1A1A1A"/>
                </a:solidFill>
                <a:latin typeface="Arial" panose="020B0604020202020204" pitchFamily="34" charset="0"/>
              </a:rPr>
              <a:t>G</a:t>
            </a:r>
            <a:r>
              <a:rPr lang="en-US" sz="1400" b="0" i="0" u="none" strike="noStrike">
                <a:solidFill>
                  <a:srgbClr val="1A1A1A"/>
                </a:solidFill>
                <a:effectLst/>
                <a:latin typeface="Arial" panose="020B0604020202020204" pitchFamily="34" charset="0"/>
              </a:rPr>
              <a:t>ained the data from external sources - consolidated and cleaned it.</a:t>
            </a:r>
          </a:p>
          <a:p>
            <a:pPr marL="285750" indent="-285750">
              <a:spcAft>
                <a:spcPts val="1200"/>
              </a:spcAft>
            </a:pPr>
            <a:r>
              <a:rPr lang="en-US" sz="1400">
                <a:solidFill>
                  <a:srgbClr val="000000"/>
                </a:solidFill>
                <a:latin typeface="Arial" panose="020B0604020202020204" pitchFamily="34" charset="0"/>
              </a:rPr>
              <a:t>P</a:t>
            </a:r>
            <a:r>
              <a:rPr lang="en-US" sz="1400" b="0" i="0" u="none" strike="noStrike">
                <a:solidFill>
                  <a:srgbClr val="000000"/>
                </a:solidFill>
                <a:effectLst/>
                <a:latin typeface="Arial" panose="020B0604020202020204" pitchFamily="34" charset="0"/>
              </a:rPr>
              <a:t>erformed initial data exploratory analysis using box plots.</a:t>
            </a:r>
          </a:p>
          <a:p>
            <a:pPr marL="285750" indent="-285750">
              <a:spcAft>
                <a:spcPts val="1200"/>
              </a:spcAft>
            </a:pPr>
            <a:r>
              <a:rPr lang="en-US" sz="1400">
                <a:solidFill>
                  <a:srgbClr val="000000"/>
                </a:solidFill>
                <a:latin typeface="Arial" panose="020B0604020202020204" pitchFamily="34" charset="0"/>
              </a:rPr>
              <a:t>Each variable impacts premium charge, no one major factor.</a:t>
            </a:r>
          </a:p>
          <a:p>
            <a:pPr marL="285750" indent="-285750">
              <a:spcAft>
                <a:spcPts val="1200"/>
              </a:spcAft>
            </a:pPr>
            <a:r>
              <a:rPr lang="en-US" sz="1400">
                <a:solidFill>
                  <a:srgbClr val="000000"/>
                </a:solidFill>
                <a:latin typeface="Arial" panose="020B0604020202020204" pitchFamily="34" charset="0"/>
              </a:rPr>
              <a:t>S</a:t>
            </a:r>
            <a:r>
              <a:rPr lang="en-US" sz="1400" b="0" i="0" u="none" strike="noStrike">
                <a:solidFill>
                  <a:srgbClr val="000000"/>
                </a:solidFill>
                <a:effectLst/>
                <a:latin typeface="Arial" panose="020B0604020202020204" pitchFamily="34" charset="0"/>
              </a:rPr>
              <a:t>uccessfully determined input variables for proposed regression model. </a:t>
            </a:r>
            <a:endParaRPr lang="en-US" sz="1100" b="0">
              <a:effectLst/>
            </a:endParaRPr>
          </a:p>
        </p:txBody>
      </p:sp>
      <p:pic>
        <p:nvPicPr>
          <p:cNvPr id="3" name="Raktim">
            <a:hlinkClick r:id="" action="ppaction://media"/>
            <a:extLst>
              <a:ext uri="{FF2B5EF4-FFF2-40B4-BE49-F238E27FC236}">
                <a16:creationId xmlns:a16="http://schemas.microsoft.com/office/drawing/2014/main" id="{D0D35694-77ED-622E-EBF8-4333F3D39F9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858232" y="4784651"/>
            <a:ext cx="285768" cy="29994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64259">
        <p159:morph option="byObject"/>
      </p:transition>
    </mc:Choice>
    <mc:Fallback xmlns="">
      <p:transition spd="slow" advTm="6425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25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Regression analysis and insights</a:t>
            </a:r>
            <a:endParaRPr dirty="0"/>
          </a:p>
        </p:txBody>
      </p:sp>
      <p:sp>
        <p:nvSpPr>
          <p:cNvPr id="150" name="Google Shape;150;p28"/>
          <p:cNvSpPr txBox="1">
            <a:spLocks noGrp="1"/>
          </p:cNvSpPr>
          <p:nvPr>
            <p:ph type="body" idx="1"/>
          </p:nvPr>
        </p:nvSpPr>
        <p:spPr>
          <a:xfrm>
            <a:off x="591867" y="1877792"/>
            <a:ext cx="8090866" cy="3086599"/>
          </a:xfrm>
          <a:prstGeom prst="rect">
            <a:avLst/>
          </a:prstGeom>
        </p:spPr>
        <p:txBody>
          <a:bodyPr spcFirstLastPara="1" wrap="square" lIns="91425" tIns="91425" rIns="91425" bIns="91425" anchor="t" anchorCtr="0">
            <a:normAutofit lnSpcReduction="10000"/>
          </a:bodyPr>
          <a:lstStyle/>
          <a:p>
            <a:pPr marL="0" indent="0">
              <a:spcAft>
                <a:spcPts val="1200"/>
              </a:spcAft>
              <a:buNone/>
            </a:pPr>
            <a:r>
              <a:rPr lang="en-US" dirty="0"/>
              <a:t>- Three models have been studied: Neural Network, Multiple Linear Regression and Gaussian Process Regression.</a:t>
            </a:r>
          </a:p>
          <a:p>
            <a:pPr marL="0" indent="0">
              <a:lnSpc>
                <a:spcPct val="114999"/>
              </a:lnSpc>
              <a:spcAft>
                <a:spcPts val="1200"/>
              </a:spcAft>
              <a:buNone/>
            </a:pPr>
            <a:r>
              <a:rPr lang="en-US" dirty="0"/>
              <a:t>- Below are the accuracies for each of the models:</a:t>
            </a:r>
          </a:p>
          <a:p>
            <a:pPr marL="0" indent="0">
              <a:lnSpc>
                <a:spcPct val="114999"/>
              </a:lnSpc>
              <a:spcAft>
                <a:spcPts val="1200"/>
              </a:spcAft>
              <a:buNone/>
            </a:pPr>
            <a:endParaRPr lang="en-US" dirty="0"/>
          </a:p>
          <a:p>
            <a:pPr marL="0" indent="0">
              <a:lnSpc>
                <a:spcPct val="114999"/>
              </a:lnSpc>
              <a:spcAft>
                <a:spcPts val="1200"/>
              </a:spcAft>
              <a:buNone/>
            </a:pPr>
            <a:endParaRPr lang="en-US" dirty="0"/>
          </a:p>
          <a:p>
            <a:pPr marL="0" indent="0">
              <a:lnSpc>
                <a:spcPct val="114999"/>
              </a:lnSpc>
              <a:spcAft>
                <a:spcPts val="1200"/>
              </a:spcAft>
              <a:buNone/>
            </a:pPr>
            <a:r>
              <a:rPr lang="en-US" dirty="0"/>
              <a:t>- Based on accuracy and closeness of actual premiums to predicted premiums, we choose Gaussian Process Regression model.</a:t>
            </a:r>
          </a:p>
          <a:p>
            <a:pPr marL="0" indent="0">
              <a:lnSpc>
                <a:spcPct val="114999"/>
              </a:lnSpc>
              <a:spcAft>
                <a:spcPts val="1200"/>
              </a:spcAft>
              <a:buNone/>
            </a:pPr>
            <a:r>
              <a:rPr lang="en-US" dirty="0"/>
              <a:t>- More variables can be added to the model to ensure higher accuracy in predictions and the model structure can be used in other applications like sales forecast and identifying potential customers.</a:t>
            </a:r>
          </a:p>
          <a:p>
            <a:pPr marL="0" indent="0">
              <a:lnSpc>
                <a:spcPct val="114999"/>
              </a:lnSpc>
              <a:spcAft>
                <a:spcPts val="1200"/>
              </a:spcAft>
              <a:buNone/>
            </a:pPr>
            <a:endParaRPr lang="en-US" dirty="0"/>
          </a:p>
        </p:txBody>
      </p:sp>
      <p:graphicFrame>
        <p:nvGraphicFramePr>
          <p:cNvPr id="3" name="Table 2">
            <a:extLst>
              <a:ext uri="{FF2B5EF4-FFF2-40B4-BE49-F238E27FC236}">
                <a16:creationId xmlns:a16="http://schemas.microsoft.com/office/drawing/2014/main" id="{2AB52040-CEC5-BA10-A81E-7C7C90BC91E4}"/>
              </a:ext>
            </a:extLst>
          </p:cNvPr>
          <p:cNvGraphicFramePr>
            <a:graphicFrameLocks noGrp="1"/>
          </p:cNvGraphicFramePr>
          <p:nvPr>
            <p:extLst>
              <p:ext uri="{D42A27DB-BD31-4B8C-83A1-F6EECF244321}">
                <p14:modId xmlns:p14="http://schemas.microsoft.com/office/powerpoint/2010/main" val="1490242688"/>
              </p:ext>
            </p:extLst>
          </p:nvPr>
        </p:nvGraphicFramePr>
        <p:xfrm>
          <a:off x="1378321" y="2865120"/>
          <a:ext cx="5731192" cy="619760"/>
        </p:xfrm>
        <a:graphic>
          <a:graphicData uri="http://schemas.openxmlformats.org/drawingml/2006/table">
            <a:tbl>
              <a:tblPr firstRow="1" bandRow="1">
                <a:tableStyleId>{5C22544A-7EE6-4342-B048-85BDC9FD1C3A}</a:tableStyleId>
              </a:tblPr>
              <a:tblGrid>
                <a:gridCol w="1432798">
                  <a:extLst>
                    <a:ext uri="{9D8B030D-6E8A-4147-A177-3AD203B41FA5}">
                      <a16:colId xmlns:a16="http://schemas.microsoft.com/office/drawing/2014/main" val="2296601873"/>
                    </a:ext>
                  </a:extLst>
                </a:gridCol>
                <a:gridCol w="1432798">
                  <a:extLst>
                    <a:ext uri="{9D8B030D-6E8A-4147-A177-3AD203B41FA5}">
                      <a16:colId xmlns:a16="http://schemas.microsoft.com/office/drawing/2014/main" val="565672183"/>
                    </a:ext>
                  </a:extLst>
                </a:gridCol>
                <a:gridCol w="1432798">
                  <a:extLst>
                    <a:ext uri="{9D8B030D-6E8A-4147-A177-3AD203B41FA5}">
                      <a16:colId xmlns:a16="http://schemas.microsoft.com/office/drawing/2014/main" val="4035808690"/>
                    </a:ext>
                  </a:extLst>
                </a:gridCol>
                <a:gridCol w="1432798">
                  <a:extLst>
                    <a:ext uri="{9D8B030D-6E8A-4147-A177-3AD203B41FA5}">
                      <a16:colId xmlns:a16="http://schemas.microsoft.com/office/drawing/2014/main" val="1127140330"/>
                    </a:ext>
                  </a:extLst>
                </a:gridCol>
              </a:tblGrid>
              <a:tr h="0">
                <a:tc>
                  <a:txBody>
                    <a:bodyPr/>
                    <a:lstStyle/>
                    <a:p>
                      <a:pPr rtl="0" fontAlgn="t">
                        <a:spcBef>
                          <a:spcPts val="0"/>
                        </a:spcBef>
                        <a:spcAft>
                          <a:spcPts val="0"/>
                        </a:spcAft>
                      </a:pPr>
                      <a:r>
                        <a:rPr lang="en-US" sz="1200" u="none" strike="noStrike">
                          <a:effectLst/>
                        </a:rPr>
                        <a:t>Parameter/Model</a:t>
                      </a:r>
                      <a:endParaRPr lang="en-US">
                        <a:effectLst/>
                      </a:endParaRPr>
                    </a:p>
                  </a:txBody>
                  <a:tcPr marL="63500" marR="63500" marT="63500" marB="63500"/>
                </a:tc>
                <a:tc>
                  <a:txBody>
                    <a:bodyPr/>
                    <a:lstStyle/>
                    <a:p>
                      <a:pPr rtl="0" fontAlgn="t">
                        <a:spcBef>
                          <a:spcPts val="0"/>
                        </a:spcBef>
                        <a:spcAft>
                          <a:spcPts val="0"/>
                        </a:spcAft>
                      </a:pPr>
                      <a:r>
                        <a:rPr lang="en-US" sz="1200" u="none" strike="noStrike">
                          <a:effectLst/>
                        </a:rPr>
                        <a:t>Neural Network</a:t>
                      </a:r>
                      <a:endParaRPr lang="en-US">
                        <a:effectLst/>
                      </a:endParaRPr>
                    </a:p>
                  </a:txBody>
                  <a:tcPr marL="63500" marR="63500" marT="63500" marB="63500"/>
                </a:tc>
                <a:tc>
                  <a:txBody>
                    <a:bodyPr/>
                    <a:lstStyle/>
                    <a:p>
                      <a:pPr rtl="0" fontAlgn="t">
                        <a:spcBef>
                          <a:spcPts val="0"/>
                        </a:spcBef>
                        <a:spcAft>
                          <a:spcPts val="0"/>
                        </a:spcAft>
                      </a:pPr>
                      <a:r>
                        <a:rPr lang="en-US" sz="1200" u="none" strike="noStrike">
                          <a:effectLst/>
                        </a:rPr>
                        <a:t>Gaussian</a:t>
                      </a:r>
                      <a:endParaRPr lang="en-US">
                        <a:effectLst/>
                      </a:endParaRPr>
                    </a:p>
                  </a:txBody>
                  <a:tcPr marL="63500" marR="63500" marT="63500" marB="63500"/>
                </a:tc>
                <a:tc>
                  <a:txBody>
                    <a:bodyPr/>
                    <a:lstStyle/>
                    <a:p>
                      <a:pPr rtl="0" fontAlgn="t">
                        <a:spcBef>
                          <a:spcPts val="0"/>
                        </a:spcBef>
                        <a:spcAft>
                          <a:spcPts val="0"/>
                        </a:spcAft>
                      </a:pPr>
                      <a:r>
                        <a:rPr lang="en-US" sz="1200" u="none" strike="noStrike">
                          <a:effectLst/>
                        </a:rPr>
                        <a:t>Multiple Linear</a:t>
                      </a:r>
                      <a:endParaRPr lang="en-US">
                        <a:effectLst/>
                      </a:endParaRPr>
                    </a:p>
                  </a:txBody>
                  <a:tcPr marL="63500" marR="63500" marT="63500" marB="63500"/>
                </a:tc>
                <a:extLst>
                  <a:ext uri="{0D108BD9-81ED-4DB2-BD59-A6C34878D82A}">
                    <a16:rowId xmlns:a16="http://schemas.microsoft.com/office/drawing/2014/main" val="545677406"/>
                  </a:ext>
                </a:extLst>
              </a:tr>
              <a:tr h="0">
                <a:tc>
                  <a:txBody>
                    <a:bodyPr/>
                    <a:lstStyle/>
                    <a:p>
                      <a:pPr rtl="0" fontAlgn="t">
                        <a:spcBef>
                          <a:spcPts val="0"/>
                        </a:spcBef>
                        <a:spcAft>
                          <a:spcPts val="0"/>
                        </a:spcAft>
                      </a:pPr>
                      <a:r>
                        <a:rPr lang="en-US" sz="1200" u="none" strike="noStrike">
                          <a:effectLst/>
                        </a:rPr>
                        <a:t>Model Accuracy</a:t>
                      </a:r>
                      <a:endParaRPr lang="en-US">
                        <a:effectLst/>
                      </a:endParaRPr>
                    </a:p>
                  </a:txBody>
                  <a:tcPr marL="63500" marR="63500" marT="63500" marB="63500"/>
                </a:tc>
                <a:tc>
                  <a:txBody>
                    <a:bodyPr/>
                    <a:lstStyle/>
                    <a:p>
                      <a:pPr rtl="0" fontAlgn="t">
                        <a:spcBef>
                          <a:spcPts val="0"/>
                        </a:spcBef>
                        <a:spcAft>
                          <a:spcPts val="0"/>
                        </a:spcAft>
                      </a:pPr>
                      <a:r>
                        <a:rPr lang="en-US" sz="1200" u="none" strike="noStrike">
                          <a:effectLst/>
                        </a:rPr>
                        <a:t>64.9%</a:t>
                      </a:r>
                      <a:endParaRPr lang="en-US">
                        <a:effectLst/>
                      </a:endParaRPr>
                    </a:p>
                  </a:txBody>
                  <a:tcPr marL="63500" marR="63500" marT="63500" marB="63500"/>
                </a:tc>
                <a:tc>
                  <a:txBody>
                    <a:bodyPr/>
                    <a:lstStyle/>
                    <a:p>
                      <a:pPr rtl="0" fontAlgn="t">
                        <a:spcBef>
                          <a:spcPts val="0"/>
                        </a:spcBef>
                        <a:spcAft>
                          <a:spcPts val="0"/>
                        </a:spcAft>
                      </a:pPr>
                      <a:r>
                        <a:rPr lang="en-US" sz="1200" u="none" strike="noStrike">
                          <a:effectLst/>
                        </a:rPr>
                        <a:t>83.75%</a:t>
                      </a:r>
                      <a:endParaRPr lang="en-US">
                        <a:effectLst/>
                      </a:endParaRPr>
                    </a:p>
                  </a:txBody>
                  <a:tcPr marL="63500" marR="63500" marT="63500" marB="63500"/>
                </a:tc>
                <a:tc>
                  <a:txBody>
                    <a:bodyPr/>
                    <a:lstStyle/>
                    <a:p>
                      <a:pPr rtl="0" fontAlgn="t">
                        <a:spcBef>
                          <a:spcPts val="0"/>
                        </a:spcBef>
                        <a:spcAft>
                          <a:spcPts val="0"/>
                        </a:spcAft>
                      </a:pPr>
                      <a:r>
                        <a:rPr lang="en-US" sz="1200" u="none" strike="noStrike">
                          <a:effectLst/>
                        </a:rPr>
                        <a:t>74.9%</a:t>
                      </a:r>
                      <a:endParaRPr lang="en-US">
                        <a:effectLst/>
                      </a:endParaRPr>
                    </a:p>
                  </a:txBody>
                  <a:tcPr marL="63500" marR="63500" marT="63500" marB="63500"/>
                </a:tc>
                <a:extLst>
                  <a:ext uri="{0D108BD9-81ED-4DB2-BD59-A6C34878D82A}">
                    <a16:rowId xmlns:a16="http://schemas.microsoft.com/office/drawing/2014/main" val="3195249402"/>
                  </a:ext>
                </a:extLst>
              </a:tr>
            </a:tbl>
          </a:graphicData>
        </a:graphic>
      </p:graphicFrame>
      <p:pic>
        <p:nvPicPr>
          <p:cNvPr id="8" name="Audio 7">
            <a:hlinkClick r:id="" action="ppaction://media"/>
            <a:extLst>
              <a:ext uri="{FF2B5EF4-FFF2-40B4-BE49-F238E27FC236}">
                <a16:creationId xmlns:a16="http://schemas.microsoft.com/office/drawing/2014/main" id="{34C82191-85A7-A317-8114-264F06182D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9059" y="4813005"/>
            <a:ext cx="241889" cy="2418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1548"/>
    </mc:Choice>
    <mc:Fallback xmlns="">
      <p:transition spd="slow" advTm="515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Recommendations and Next Steps</a:t>
            </a:r>
            <a:endParaRPr dirty="0"/>
          </a:p>
        </p:txBody>
      </p:sp>
      <p:sp>
        <p:nvSpPr>
          <p:cNvPr id="156" name="Google Shape;156;p29"/>
          <p:cNvSpPr txBox="1">
            <a:spLocks noGrp="1"/>
          </p:cNvSpPr>
          <p:nvPr>
            <p:ph type="body" idx="1"/>
          </p:nvPr>
        </p:nvSpPr>
        <p:spPr>
          <a:xfrm>
            <a:off x="729450" y="2078875"/>
            <a:ext cx="7688700" cy="2702257"/>
          </a:xfrm>
          <a:prstGeom prst="rect">
            <a:avLst/>
          </a:prstGeom>
        </p:spPr>
        <p:txBody>
          <a:bodyPr spcFirstLastPara="1" wrap="square" lIns="91425" tIns="91425" rIns="91425" bIns="91425" anchor="t" anchorCtr="0">
            <a:normAutofit lnSpcReduction="10000"/>
          </a:bodyPr>
          <a:lstStyle/>
          <a:p>
            <a:pPr marL="285750" indent="-285750">
              <a:spcAft>
                <a:spcPts val="1200"/>
              </a:spcAft>
            </a:pPr>
            <a:r>
              <a:rPr lang="en-US"/>
              <a:t>Predictive Premium Pricing Model based on Gaussian Process Regression</a:t>
            </a:r>
          </a:p>
          <a:p>
            <a:pPr marL="285750" indent="-285750">
              <a:lnSpc>
                <a:spcPct val="114999"/>
              </a:lnSpc>
              <a:spcAft>
                <a:spcPts val="1200"/>
              </a:spcAft>
            </a:pPr>
            <a:r>
              <a:rPr lang="en-US"/>
              <a:t>Delivery in form of a website which will aid in:</a:t>
            </a:r>
          </a:p>
          <a:p>
            <a:pPr marL="742950" lvl="1" indent="-285750">
              <a:lnSpc>
                <a:spcPct val="114999"/>
              </a:lnSpc>
              <a:spcAft>
                <a:spcPts val="1200"/>
              </a:spcAft>
            </a:pPr>
            <a:r>
              <a:rPr lang="en-US"/>
              <a:t>Adding new customer information</a:t>
            </a:r>
          </a:p>
          <a:p>
            <a:pPr marL="742950" lvl="1" indent="-285750">
              <a:lnSpc>
                <a:spcPct val="114999"/>
              </a:lnSpc>
              <a:spcAft>
                <a:spcPts val="1200"/>
              </a:spcAft>
            </a:pPr>
            <a:r>
              <a:rPr lang="en-US"/>
              <a:t>Send health insurance quote to the customers</a:t>
            </a:r>
          </a:p>
          <a:p>
            <a:pPr marL="742950" lvl="1" indent="-285750">
              <a:lnSpc>
                <a:spcPct val="114999"/>
              </a:lnSpc>
              <a:spcAft>
                <a:spcPts val="1200"/>
              </a:spcAft>
            </a:pPr>
            <a:r>
              <a:rPr lang="en-US"/>
              <a:t>Mode of contact and assistance</a:t>
            </a:r>
          </a:p>
          <a:p>
            <a:pPr marL="285750" indent="-285750">
              <a:lnSpc>
                <a:spcPct val="114999"/>
              </a:lnSpc>
              <a:spcAft>
                <a:spcPts val="1200"/>
              </a:spcAft>
            </a:pPr>
            <a:r>
              <a:rPr lang="en-US"/>
              <a:t>Creation of the website: prototyping, testing, and improving before final launch</a:t>
            </a:r>
          </a:p>
          <a:p>
            <a:pPr marL="285750" indent="-285750">
              <a:lnSpc>
                <a:spcPct val="114999"/>
              </a:lnSpc>
              <a:spcAft>
                <a:spcPts val="1200"/>
              </a:spcAft>
            </a:pPr>
            <a:r>
              <a:rPr lang="en-US"/>
              <a:t>Maintenance: track changes, continuous improvement, and recalibrating</a:t>
            </a:r>
          </a:p>
        </p:txBody>
      </p:sp>
      <p:pic>
        <p:nvPicPr>
          <p:cNvPr id="2" name="Audio Recording Aug 6, 2022 at 3:59:09 PM" descr="Audio Recording Aug 6, 2022 at 3:59:09 PM">
            <a:hlinkClick r:id="" action="ppaction://media"/>
            <a:extLst>
              <a:ext uri="{FF2B5EF4-FFF2-40B4-BE49-F238E27FC236}">
                <a16:creationId xmlns:a16="http://schemas.microsoft.com/office/drawing/2014/main" id="{DE85D90D-1A05-D6A7-2464-33B628BAF7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1632" y="4781132"/>
            <a:ext cx="362368" cy="3623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6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Conclusion</a:t>
            </a:r>
            <a:endParaRPr dirty="0"/>
          </a:p>
        </p:txBody>
      </p:sp>
      <p:sp>
        <p:nvSpPr>
          <p:cNvPr id="162" name="Google Shape;162;p30"/>
          <p:cNvSpPr txBox="1">
            <a:spLocks noGrp="1"/>
          </p:cNvSpPr>
          <p:nvPr>
            <p:ph type="body" idx="1"/>
          </p:nvPr>
        </p:nvSpPr>
        <p:spPr>
          <a:xfrm>
            <a:off x="729450" y="2078875"/>
            <a:ext cx="7688700" cy="2503987"/>
          </a:xfrm>
          <a:prstGeom prst="rect">
            <a:avLst/>
          </a:prstGeom>
        </p:spPr>
        <p:txBody>
          <a:bodyPr spcFirstLastPara="1" wrap="square" lIns="91425" tIns="91425" rIns="91425" bIns="91425" anchor="t" anchorCtr="0">
            <a:normAutofit fontScale="92500" lnSpcReduction="20000"/>
          </a:bodyPr>
          <a:lstStyle/>
          <a:p>
            <a:pPr marL="285750" indent="-285750">
              <a:lnSpc>
                <a:spcPct val="114999"/>
              </a:lnSpc>
              <a:spcAft>
                <a:spcPts val="1200"/>
              </a:spcAft>
            </a:pPr>
            <a:r>
              <a:rPr lang="en-US"/>
              <a:t>Save time, reduce human error</a:t>
            </a:r>
          </a:p>
          <a:p>
            <a:pPr marL="285750" indent="-285750">
              <a:lnSpc>
                <a:spcPct val="114999"/>
              </a:lnSpc>
              <a:spcAft>
                <a:spcPts val="1200"/>
              </a:spcAft>
            </a:pPr>
            <a:r>
              <a:rPr lang="en-US"/>
              <a:t>Gives out the best prices to the user every time so we stay on top of this very competitive industry</a:t>
            </a:r>
          </a:p>
          <a:p>
            <a:pPr marL="285750" indent="-285750">
              <a:lnSpc>
                <a:spcPct val="114999"/>
              </a:lnSpc>
              <a:spcAft>
                <a:spcPts val="1200"/>
              </a:spcAft>
            </a:pPr>
            <a:r>
              <a:rPr lang="en-US"/>
              <a:t>This model will help us to keep the data of consumers more secure.</a:t>
            </a:r>
          </a:p>
          <a:p>
            <a:pPr marL="285750" indent="-285750">
              <a:lnSpc>
                <a:spcPct val="114999"/>
              </a:lnSpc>
              <a:spcAft>
                <a:spcPts val="1200"/>
              </a:spcAft>
            </a:pPr>
            <a:r>
              <a:rPr lang="en-US"/>
              <a:t>Flexible to use</a:t>
            </a:r>
          </a:p>
          <a:p>
            <a:pPr marL="285750" indent="-285750">
              <a:lnSpc>
                <a:spcPct val="114999"/>
              </a:lnSpc>
              <a:spcAft>
                <a:spcPts val="1200"/>
              </a:spcAft>
            </a:pPr>
            <a:r>
              <a:rPr lang="en-US"/>
              <a:t>Looking at all other models Gaussian Process model is the best considering the accuracy of 83.75%.</a:t>
            </a:r>
          </a:p>
          <a:p>
            <a:pPr marL="285750" indent="-285750">
              <a:lnSpc>
                <a:spcPct val="114999"/>
              </a:lnSpc>
              <a:spcAft>
                <a:spcPts val="1200"/>
              </a:spcAft>
            </a:pPr>
            <a:r>
              <a:rPr lang="en-US"/>
              <a:t>To make this model better we can add more variables and increasing the size of data.</a:t>
            </a:r>
          </a:p>
          <a:p>
            <a:pPr marL="285750" indent="-285750">
              <a:lnSpc>
                <a:spcPct val="114999"/>
              </a:lnSpc>
              <a:spcAft>
                <a:spcPts val="1200"/>
              </a:spcAft>
            </a:pPr>
            <a:r>
              <a:rPr lang="en-US"/>
              <a:t>Lastly, overall increases the scope of business and has the potential of making us the industry leaders.</a:t>
            </a:r>
          </a:p>
          <a:p>
            <a:pPr marL="285750" indent="-285750">
              <a:lnSpc>
                <a:spcPct val="114999"/>
              </a:lnSpc>
              <a:spcAft>
                <a:spcPts val="1200"/>
              </a:spcAft>
            </a:pPr>
            <a:endParaRPr lang="en-US">
              <a:solidFill>
                <a:schemeClr val="bg2"/>
              </a:solidFill>
            </a:endParaRPr>
          </a:p>
          <a:p>
            <a:pPr marL="0" indent="0">
              <a:lnSpc>
                <a:spcPct val="114999"/>
              </a:lnSpc>
              <a:spcAft>
                <a:spcPts val="1200"/>
              </a:spcAft>
              <a:buNone/>
            </a:pPr>
            <a:endParaRPr lang="en-US">
              <a:solidFill>
                <a:schemeClr val="bg2"/>
              </a:solidFill>
            </a:endParaRPr>
          </a:p>
        </p:txBody>
      </p:sp>
      <p:pic>
        <p:nvPicPr>
          <p:cNvPr id="3" name="Darsh">
            <a:hlinkClick r:id="" action="ppaction://media"/>
            <a:extLst>
              <a:ext uri="{FF2B5EF4-FFF2-40B4-BE49-F238E27FC236}">
                <a16:creationId xmlns:a16="http://schemas.microsoft.com/office/drawing/2014/main" id="{FFE79E4A-AF8C-CF89-B5DB-2C8678B7CB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858500" y="4822031"/>
            <a:ext cx="248194" cy="24819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56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7cf48d45-3ddb-4389-a9c1-c115526eb52e}" enabled="0" method="" siteId="{7cf48d45-3ddb-4389-a9c1-c115526eb52e}" removed="1"/>
</clbl:labelList>
</file>

<file path=docProps/app.xml><?xml version="1.0" encoding="utf-8"?>
<Properties xmlns="http://schemas.openxmlformats.org/officeDocument/2006/extended-properties" xmlns:vt="http://schemas.openxmlformats.org/officeDocument/2006/docPropsVTypes">
  <TotalTime>33</TotalTime>
  <Words>370</Words>
  <Application>Microsoft Office PowerPoint</Application>
  <PresentationFormat>On-screen Show (16:9)</PresentationFormat>
  <Paragraphs>46</Paragraphs>
  <Slides>6</Slides>
  <Notes>6</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Lato</vt:lpstr>
      <vt:lpstr>Raleway</vt:lpstr>
      <vt:lpstr>Streamline</vt:lpstr>
      <vt:lpstr>Penn Insurance Company </vt:lpstr>
      <vt:lpstr>Business Problem</vt:lpstr>
      <vt:lpstr>Data Exploratory Analysis</vt:lpstr>
      <vt:lpstr>Regression analysis and insights</vt:lpstr>
      <vt:lpstr>Recommendations and Next Steps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Penn Insurance Company</dc:title>
  <dc:creator>Saransh</dc:creator>
  <cp:lastModifiedBy>Gandhe, Saransh Uday</cp:lastModifiedBy>
  <cp:revision>8</cp:revision>
  <dcterms:modified xsi:type="dcterms:W3CDTF">2022-08-07T15:41:58Z</dcterms:modified>
</cp:coreProperties>
</file>

<file path=docProps/thumbnail.jpeg>
</file>